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72" r:id="rId9"/>
    <p:sldId id="273" r:id="rId10"/>
    <p:sldId id="276" r:id="rId11"/>
    <p:sldId id="274" r:id="rId12"/>
    <p:sldId id="275" r:id="rId13"/>
    <p:sldId id="262" r:id="rId14"/>
    <p:sldId id="263" r:id="rId15"/>
    <p:sldId id="277" r:id="rId16"/>
    <p:sldId id="278" r:id="rId17"/>
    <p:sldId id="279" r:id="rId18"/>
    <p:sldId id="264" r:id="rId19"/>
    <p:sldId id="280" r:id="rId20"/>
    <p:sldId id="281" r:id="rId21"/>
    <p:sldId id="267" r:id="rId22"/>
    <p:sldId id="282" r:id="rId23"/>
    <p:sldId id="268" r:id="rId24"/>
    <p:sldId id="265" r:id="rId25"/>
    <p:sldId id="283" r:id="rId26"/>
    <p:sldId id="269" r:id="rId27"/>
    <p:sldId id="270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5409-EF79-4025-92A3-3CBA85947DC3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BB45-9DBE-41EB-BD18-4B0740E87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87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5409-EF79-4025-92A3-3CBA85947DC3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BB45-9DBE-41EB-BD18-4B0740E87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15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5409-EF79-4025-92A3-3CBA85947DC3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BB45-9DBE-41EB-BD18-4B0740E87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16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5409-EF79-4025-92A3-3CBA85947DC3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BB45-9DBE-41EB-BD18-4B0740E87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38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5409-EF79-4025-92A3-3CBA85947DC3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BB45-9DBE-41EB-BD18-4B0740E87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15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5409-EF79-4025-92A3-3CBA85947DC3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BB45-9DBE-41EB-BD18-4B0740E87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47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5409-EF79-4025-92A3-3CBA85947DC3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BB45-9DBE-41EB-BD18-4B0740E87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05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5409-EF79-4025-92A3-3CBA85947DC3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BB45-9DBE-41EB-BD18-4B0740E87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03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5409-EF79-4025-92A3-3CBA85947DC3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BB45-9DBE-41EB-BD18-4B0740E87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73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5409-EF79-4025-92A3-3CBA85947DC3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BB45-9DBE-41EB-BD18-4B0740E87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17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5409-EF79-4025-92A3-3CBA85947DC3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BB45-9DBE-41EB-BD18-4B0740E87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8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15409-EF79-4025-92A3-3CBA85947DC3}" type="datetimeFigureOut">
              <a:rPr lang="it-IT" smtClean="0"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FBB45-9DBE-41EB-BD18-4B0740E87B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55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76728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solid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state 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physics</a:t>
            </a:r>
            <a:endParaRPr lang="it-IT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7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275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83519"/>
            <a:ext cx="4407946" cy="237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5652120" y="1196752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107504" y="1412776"/>
            <a:ext cx="65527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07504" y="1628800"/>
            <a:ext cx="59766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/>
          <p:cNvSpPr/>
          <p:nvPr/>
        </p:nvSpPr>
        <p:spPr>
          <a:xfrm>
            <a:off x="305450" y="3189281"/>
            <a:ext cx="223224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05450" y="4725144"/>
            <a:ext cx="239434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65" y="3168499"/>
            <a:ext cx="28289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61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478175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677" y="0"/>
            <a:ext cx="6553207" cy="553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661248"/>
            <a:ext cx="2232248" cy="62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843808" y="4293096"/>
            <a:ext cx="2664296" cy="223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464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os-n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290779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923928" y="-273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T=0 K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82286"/>
            <a:ext cx="2664296" cy="167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78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C) Bloch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theorem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8"/>
            <a:ext cx="2843808" cy="2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528919"/>
            <a:ext cx="66484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015" y="1844824"/>
            <a:ext cx="2504046" cy="68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2344"/>
            <a:ext cx="44862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25" y="6000750"/>
            <a:ext cx="20478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883671" y="646258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Bloch </a:t>
            </a:r>
            <a:r>
              <a:rPr lang="it-IT" dirty="0" err="1" smtClean="0"/>
              <a:t>states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3514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Electrons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crystalline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solids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5486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Nearly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free electron model (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perturbation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74" y="3933056"/>
            <a:ext cx="66198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62933"/>
            <a:ext cx="2843808" cy="2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071" y="2656449"/>
            <a:ext cx="2504046" cy="68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23969"/>
            <a:ext cx="44862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ccia in giù 3"/>
          <p:cNvSpPr/>
          <p:nvPr/>
        </p:nvSpPr>
        <p:spPr>
          <a:xfrm>
            <a:off x="4355976" y="6381328"/>
            <a:ext cx="432048" cy="4766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>
            <a:off x="844174" y="3510473"/>
            <a:ext cx="63148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043608" y="351047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3878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71"/>
          <a:stretch/>
        </p:blipFill>
        <p:spPr bwMode="auto">
          <a:xfrm>
            <a:off x="107504" y="116633"/>
            <a:ext cx="889248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395536" y="1412776"/>
            <a:ext cx="367240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6" y="3284984"/>
            <a:ext cx="889435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62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223984" cy="499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0" y="515719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Metal: no </a:t>
            </a:r>
            <a:r>
              <a:rPr lang="it-IT" dirty="0" err="1" smtClean="0"/>
              <a:t>energy</a:t>
            </a:r>
            <a:r>
              <a:rPr lang="it-IT" dirty="0" smtClean="0"/>
              <a:t> gaps (free </a:t>
            </a:r>
            <a:r>
              <a:rPr lang="it-IT" dirty="0" err="1" smtClean="0"/>
              <a:t>electrons</a:t>
            </a:r>
            <a:r>
              <a:rPr lang="it-IT" dirty="0" smtClean="0"/>
              <a:t>, parabola)</a:t>
            </a:r>
          </a:p>
          <a:p>
            <a:r>
              <a:rPr lang="it-IT" dirty="0" err="1" smtClean="0"/>
              <a:t>Semiconductors</a:t>
            </a:r>
            <a:r>
              <a:rPr lang="it-IT" dirty="0" smtClean="0"/>
              <a:t>: E</a:t>
            </a:r>
            <a:r>
              <a:rPr lang="it-IT" baseline="-25000" dirty="0" smtClean="0"/>
              <a:t>G</a:t>
            </a:r>
            <a:r>
              <a:rPr lang="it-IT" dirty="0" smtClean="0"/>
              <a:t>~0.7-3 </a:t>
            </a:r>
            <a:r>
              <a:rPr lang="it-IT" dirty="0" err="1" smtClean="0"/>
              <a:t>eV</a:t>
            </a:r>
            <a:endParaRPr lang="it-IT" dirty="0" smtClean="0"/>
          </a:p>
          <a:p>
            <a:r>
              <a:rPr lang="it-IT" dirty="0" err="1" smtClean="0"/>
              <a:t>Insulators</a:t>
            </a:r>
            <a:r>
              <a:rPr lang="it-IT" dirty="0" smtClean="0"/>
              <a:t>: E</a:t>
            </a:r>
            <a:r>
              <a:rPr lang="it-IT" baseline="-25000" dirty="0" smtClean="0"/>
              <a:t>G</a:t>
            </a:r>
            <a:r>
              <a:rPr lang="it-IT" dirty="0" smtClean="0"/>
              <a:t>&gt;3 </a:t>
            </a:r>
            <a:r>
              <a:rPr lang="it-IT" dirty="0" err="1"/>
              <a:t>eV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5652120" y="2708920"/>
            <a:ext cx="158417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5652120" y="3068960"/>
            <a:ext cx="158417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7236296" y="27089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57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4" y="836712"/>
            <a:ext cx="9131379" cy="551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0" y="0"/>
            <a:ext cx="911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Riduzione alla prima zona di </a:t>
            </a:r>
            <a:r>
              <a:rPr lang="it-IT" dirty="0" err="1" smtClean="0"/>
              <a:t>Brillouin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5503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E) Dynamics of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electrons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bands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-24261" y="517113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- Equation of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motion</a:t>
            </a:r>
            <a:endParaRPr lang="it-IT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" y="962645"/>
            <a:ext cx="8900886" cy="196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3" y="3789040"/>
            <a:ext cx="8781003" cy="230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600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475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99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A) Short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of quantum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mechanics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620688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- De </a:t>
            </a:r>
            <a:r>
              <a:rPr lang="it-IT" u="sng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roglie relation</a:t>
            </a:r>
            <a:endParaRPr lang="it-IT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63" y="1054259"/>
            <a:ext cx="1543224" cy="128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32113"/>
            <a:ext cx="3456384" cy="121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9452" y="2492896"/>
            <a:ext cx="369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Heisenberg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uncertainty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principle</a:t>
            </a:r>
            <a:endParaRPr lang="it-IT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17" y="3140968"/>
            <a:ext cx="2133839" cy="76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34" y="2933839"/>
            <a:ext cx="2161010" cy="118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0" y="4221088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Schrödinger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wave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equation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applications</a:t>
            </a:r>
            <a:endParaRPr lang="it-IT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97152"/>
            <a:ext cx="428742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876256" y="50851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Time-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dependent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ccia circolare a destra 4"/>
          <p:cNvSpPr/>
          <p:nvPr/>
        </p:nvSpPr>
        <p:spPr>
          <a:xfrm rot="19679169">
            <a:off x="1997968" y="5684219"/>
            <a:ext cx="720080" cy="12610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234" y="6165304"/>
            <a:ext cx="2459071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78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"/>
            <a:ext cx="8208912" cy="664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843808" y="61653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Crystal </a:t>
            </a:r>
            <a:r>
              <a:rPr lang="it-IT" dirty="0" err="1" smtClean="0"/>
              <a:t>momentum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6101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24261" y="0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Effective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mass</a:t>
            </a:r>
            <a:endParaRPr lang="it-IT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" y="548680"/>
            <a:ext cx="9135260" cy="133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783257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e 2"/>
          <p:cNvSpPr/>
          <p:nvPr/>
        </p:nvSpPr>
        <p:spPr>
          <a:xfrm>
            <a:off x="827584" y="4509120"/>
            <a:ext cx="187220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814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212087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862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24261" y="0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Holes</a:t>
            </a:r>
            <a:endParaRPr lang="it-IT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0"/>
            <a:ext cx="4753377" cy="328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27" y="3577222"/>
            <a:ext cx="5830962" cy="328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831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E) Lattice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vibrations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Phonons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83" y="620688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- 1D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monoatomic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lattice</a:t>
            </a:r>
            <a:endParaRPr lang="it-IT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284718" cy="25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2986"/>
            <a:ext cx="3991419" cy="272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480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769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" y="2996952"/>
            <a:ext cx="549589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625" y="3645024"/>
            <a:ext cx="3267375" cy="274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251520" y="3212976"/>
            <a:ext cx="194421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1619672" y="4149080"/>
            <a:ext cx="1158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6" r="43235" b="54963"/>
          <a:stretch/>
        </p:blipFill>
        <p:spPr bwMode="auto">
          <a:xfrm>
            <a:off x="5876625" y="2420888"/>
            <a:ext cx="2959799" cy="65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" t="84455" r="68600"/>
          <a:stretch/>
        </p:blipFill>
        <p:spPr bwMode="auto">
          <a:xfrm>
            <a:off x="6540494" y="3114138"/>
            <a:ext cx="1939636" cy="73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489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u="sng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biatomic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lattice</a:t>
            </a:r>
            <a:endParaRPr lang="it-IT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526470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30583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47" y="4149080"/>
            <a:ext cx="204283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413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83" y="6347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Phonons</a:t>
            </a:r>
            <a:endParaRPr lang="it-IT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449" y="0"/>
            <a:ext cx="6120680" cy="441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81128"/>
            <a:ext cx="6115922" cy="212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e 2"/>
          <p:cNvSpPr/>
          <p:nvPr/>
        </p:nvSpPr>
        <p:spPr>
          <a:xfrm>
            <a:off x="1619672" y="4869160"/>
            <a:ext cx="2875117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72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433926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732240" y="51354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Time-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independent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635896" y="513546"/>
            <a:ext cx="64807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16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it-IT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it-IT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Engineering</a:t>
            </a:r>
            <a:r>
              <a:rPr lang="it-IT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the </a:t>
            </a:r>
            <a:r>
              <a:rPr lang="it-IT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nanostructure</a:t>
            </a:r>
            <a:r>
              <a:rPr lang="it-IT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electronic</a:t>
            </a:r>
            <a:r>
              <a:rPr lang="it-IT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properties</a:t>
            </a:r>
            <a:endParaRPr lang="it-IT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2492896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Free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particle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: V=0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074" y="5120929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Hydrogen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atom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: V</a:t>
            </a:r>
            <a:r>
              <a:rPr lang="it-IT" dirty="0" smtClean="0">
                <a:latin typeface="Times New Roman" pitchFamily="18" charset="0"/>
                <a:cs typeface="Times New Roman" pitchFamily="18" charset="0"/>
                <a:sym typeface="Symbol"/>
              </a:rPr>
              <a:t>1/r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89" y="2862228"/>
            <a:ext cx="4931452" cy="80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74" y="3678618"/>
            <a:ext cx="226648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06" y="5733256"/>
            <a:ext cx="5985188" cy="98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83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Harmonic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oscillator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: V</a:t>
            </a:r>
            <a:r>
              <a:rPr lang="it-IT" dirty="0" smtClean="0">
                <a:latin typeface="Times New Roman" pitchFamily="18" charset="0"/>
                <a:cs typeface="Times New Roman" pitchFamily="18" charset="0"/>
                <a:sym typeface="Symbol"/>
              </a:rPr>
              <a:t>r</a:t>
            </a:r>
            <a:r>
              <a:rPr lang="it-IT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-16056" y="1772816"/>
            <a:ext cx="916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Infinite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square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potential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: V(z)=0, 0&lt;z&lt;a; V(z)=</a:t>
            </a:r>
            <a:r>
              <a:rPr lang="it-IT" dirty="0" smtClean="0">
                <a:latin typeface="Times New Roman" pitchFamily="18" charset="0"/>
                <a:cs typeface="Times New Roman" pitchFamily="18" charset="0"/>
                <a:sym typeface="Symbol"/>
              </a:rPr>
              <a:t>, z&lt;0, z&gt;a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8612"/>
            <a:ext cx="410325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2987824" y="2420888"/>
            <a:ext cx="0" cy="3888432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5292080" y="3068960"/>
            <a:ext cx="0" cy="3240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987824" y="6309320"/>
            <a:ext cx="2304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827584" y="6309320"/>
            <a:ext cx="7416824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292080" y="288429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</a:t>
            </a:r>
            <a:r>
              <a:rPr lang="it-IT" baseline="-25000" dirty="0" smtClean="0"/>
              <a:t>0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843808" y="62373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0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148064" y="62677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699792" y="223622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8244408" y="612465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z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1907704" y="369332"/>
            <a:ext cx="4319280" cy="12594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0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951334" cy="682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99592" y="980728"/>
            <a:ext cx="4536504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44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- Fermi-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Dirac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distribution</a:t>
            </a:r>
            <a:endParaRPr lang="it-IT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4682663" cy="96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19" y="1916832"/>
            <a:ext cx="669819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300192" y="292494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plays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key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role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electrons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nanostructures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4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 Free electron model of a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solid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Density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states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2899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88482"/>
            <a:ext cx="6264696" cy="37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2008" y="476672"/>
            <a:ext cx="8964488" cy="93610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1619672" y="3861048"/>
            <a:ext cx="180020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1611466" y="5517232"/>
            <a:ext cx="417646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5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33350"/>
            <a:ext cx="6657975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355976" y="1468444"/>
            <a:ext cx="230425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Born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-von Karman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conditions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e 2"/>
          <p:cNvSpPr/>
          <p:nvPr/>
        </p:nvSpPr>
        <p:spPr>
          <a:xfrm>
            <a:off x="1475656" y="4005064"/>
            <a:ext cx="381642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331640" y="5661248"/>
            <a:ext cx="5688632" cy="10634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303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4" y="435367"/>
            <a:ext cx="9144000" cy="645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Density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states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7236296" y="692696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107504" y="1052736"/>
            <a:ext cx="87849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107504" y="1340768"/>
            <a:ext cx="8352928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/>
          <p:cNvSpPr/>
          <p:nvPr/>
        </p:nvSpPr>
        <p:spPr>
          <a:xfrm>
            <a:off x="395536" y="4077072"/>
            <a:ext cx="288032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654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196</Words>
  <Application>Microsoft Office PowerPoint</Application>
  <PresentationFormat>Presentazione su schermo (4:3)</PresentationFormat>
  <Paragraphs>43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Ruffino</dc:creator>
  <cp:lastModifiedBy>Ruffino</cp:lastModifiedBy>
  <cp:revision>77</cp:revision>
  <dcterms:created xsi:type="dcterms:W3CDTF">2012-11-09T14:44:17Z</dcterms:created>
  <dcterms:modified xsi:type="dcterms:W3CDTF">2012-12-11T14:30:17Z</dcterms:modified>
</cp:coreProperties>
</file>