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59" r:id="rId10"/>
    <p:sldId id="260" r:id="rId11"/>
    <p:sldId id="267" r:id="rId12"/>
    <p:sldId id="268" r:id="rId13"/>
    <p:sldId id="269" r:id="rId14"/>
    <p:sldId id="270" r:id="rId15"/>
    <p:sldId id="28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79" r:id="rId27"/>
    <p:sldId id="282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255-CF4E-4D9A-999A-BA06E94ABE5B}" type="datetimeFigureOut">
              <a:rPr lang="it-IT" smtClean="0"/>
              <a:t>18/01/2013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CBB4-D817-49BD-831E-CC89EDBC05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98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255-CF4E-4D9A-999A-BA06E94ABE5B}" type="datetimeFigureOut">
              <a:rPr lang="it-IT" smtClean="0"/>
              <a:t>18/01/2013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CBB4-D817-49BD-831E-CC89EDBC05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40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255-CF4E-4D9A-999A-BA06E94ABE5B}" type="datetimeFigureOut">
              <a:rPr lang="it-IT" smtClean="0"/>
              <a:t>18/01/2013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CBB4-D817-49BD-831E-CC89EDBC05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89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255-CF4E-4D9A-999A-BA06E94ABE5B}" type="datetimeFigureOut">
              <a:rPr lang="it-IT" smtClean="0"/>
              <a:t>18/01/2013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CBB4-D817-49BD-831E-CC89EDBC05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63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255-CF4E-4D9A-999A-BA06E94ABE5B}" type="datetimeFigureOut">
              <a:rPr lang="it-IT" smtClean="0"/>
              <a:t>18/01/2013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CBB4-D817-49BD-831E-CC89EDBC05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255-CF4E-4D9A-999A-BA06E94ABE5B}" type="datetimeFigureOut">
              <a:rPr lang="it-IT" smtClean="0"/>
              <a:t>18/01/2013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CBB4-D817-49BD-831E-CC89EDBC05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00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255-CF4E-4D9A-999A-BA06E94ABE5B}" type="datetimeFigureOut">
              <a:rPr lang="it-IT" smtClean="0"/>
              <a:t>18/01/2013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CBB4-D817-49BD-831E-CC89EDBC05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0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255-CF4E-4D9A-999A-BA06E94ABE5B}" type="datetimeFigureOut">
              <a:rPr lang="it-IT" smtClean="0"/>
              <a:t>18/01/2013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CBB4-D817-49BD-831E-CC89EDBC05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25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255-CF4E-4D9A-999A-BA06E94ABE5B}" type="datetimeFigureOut">
              <a:rPr lang="it-IT" smtClean="0"/>
              <a:t>18/01/2013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CBB4-D817-49BD-831E-CC89EDBC05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1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255-CF4E-4D9A-999A-BA06E94ABE5B}" type="datetimeFigureOut">
              <a:rPr lang="it-IT" smtClean="0"/>
              <a:t>18/01/2013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CBB4-D817-49BD-831E-CC89EDBC05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04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7255-CF4E-4D9A-999A-BA06E94ABE5B}" type="datetimeFigureOut">
              <a:rPr lang="it-IT" smtClean="0"/>
              <a:t>18/01/2013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CBB4-D817-49BD-831E-CC89EDBC05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551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27255-CF4E-4D9A-999A-BA06E94ABE5B}" type="datetimeFigureOut">
              <a:rPr lang="it-IT" smtClean="0"/>
              <a:t>18/01/2013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0CBB4-D817-49BD-831E-CC89EDBC05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13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4595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 algn="ctr"/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induced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nanostructures</a:t>
            </a:r>
            <a:endParaRPr lang="it-IT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22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 The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Aharonov-Bohm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evidence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for the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flux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quantization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7144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1 3"/>
          <p:cNvCxnSpPr/>
          <p:nvPr/>
        </p:nvCxnSpPr>
        <p:spPr>
          <a:xfrm>
            <a:off x="1907704" y="1412776"/>
            <a:ext cx="72362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0" y="1700808"/>
            <a:ext cx="35638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781944" y="2060848"/>
            <a:ext cx="4137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0" y="39330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&gt;&gt;L, B0Electrons </a:t>
            </a:r>
            <a:r>
              <a:rPr lang="it-IT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interference</a:t>
            </a:r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it-IT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effects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71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692696"/>
            <a:ext cx="9144000" cy="227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Webb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prove the </a:t>
            </a:r>
            <a:r>
              <a:rPr lang="it-IT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Aharonov-Bohm</a:t>
            </a:r>
            <a:r>
              <a:rPr lang="it-IT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/>
          <a:stretch/>
        </p:blipFill>
        <p:spPr bwMode="auto">
          <a:xfrm>
            <a:off x="0" y="3058585"/>
            <a:ext cx="4318039" cy="285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1 3"/>
          <p:cNvCxnSpPr/>
          <p:nvPr/>
        </p:nvCxnSpPr>
        <p:spPr>
          <a:xfrm>
            <a:off x="1691680" y="1340768"/>
            <a:ext cx="67687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4788024" y="2276872"/>
            <a:ext cx="41764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6768" y="2636912"/>
            <a:ext cx="73635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87" y="3782777"/>
            <a:ext cx="3585826" cy="307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62" y="3148012"/>
            <a:ext cx="53244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75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82825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1052736"/>
            <a:ext cx="172819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43567"/>
            <a:ext cx="6831310" cy="412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331640" y="5085184"/>
            <a:ext cx="108012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39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18" y="0"/>
            <a:ext cx="7332921" cy="423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88296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899592" y="6267053"/>
            <a:ext cx="20162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345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/>
          <a:stretch/>
        </p:blipFill>
        <p:spPr bwMode="auto">
          <a:xfrm>
            <a:off x="178" y="256309"/>
            <a:ext cx="4433276" cy="422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709590" cy="337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 t="76848" r="68769" b="-142"/>
          <a:stretch/>
        </p:blipFill>
        <p:spPr bwMode="auto">
          <a:xfrm>
            <a:off x="2339752" y="4941168"/>
            <a:ext cx="451287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216816" y="4941168"/>
            <a:ext cx="4635806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775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657225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9492" r="80393" b="71725"/>
          <a:stretch/>
        </p:blipFill>
        <p:spPr bwMode="auto">
          <a:xfrm>
            <a:off x="2228019" y="401781"/>
            <a:ext cx="1716257" cy="151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physics.nist.gov/TechAct.2002/Div841/Images/fig841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1907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19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-2533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2D </a:t>
            </a:r>
            <a:r>
              <a:rPr lang="it-IT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it-IT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it-IT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it-IT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Landau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filling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factor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1" y="980728"/>
            <a:ext cx="89439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1403648" y="4797152"/>
            <a:ext cx="74888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179512" y="5085184"/>
            <a:ext cx="87129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115616" y="4365104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907704" y="4365104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9512" y="5428903"/>
            <a:ext cx="87129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43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25472"/>
            <a:ext cx="7363366" cy="349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42111"/>
            <a:ext cx="6552728" cy="311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2987824" y="2924944"/>
            <a:ext cx="30963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6876256" y="548680"/>
            <a:ext cx="13146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827584" y="836712"/>
            <a:ext cx="36816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555776" y="43244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4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660232" y="432445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2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148064" y="42921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2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09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116632"/>
            <a:ext cx="89249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890838"/>
            <a:ext cx="8943975" cy="1076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715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-2533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F) The quantum Hall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effect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  <a:p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836712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lassical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Hall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effect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08" y="476672"/>
            <a:ext cx="650035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19575"/>
            <a:ext cx="700087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2267744" y="4725144"/>
            <a:ext cx="56327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899592" y="5013176"/>
            <a:ext cx="20162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2123728" y="5229200"/>
            <a:ext cx="5776739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>
            <a:stCxn id="5" idx="1"/>
          </p:cNvCxnSpPr>
          <p:nvPr/>
        </p:nvCxnSpPr>
        <p:spPr>
          <a:xfrm flipV="1">
            <a:off x="899592" y="5538787"/>
            <a:ext cx="648072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7668344" y="5538788"/>
            <a:ext cx="2321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899592" y="5805264"/>
            <a:ext cx="68848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899592" y="6093296"/>
            <a:ext cx="68848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899592" y="6309320"/>
            <a:ext cx="7000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899592" y="6597352"/>
            <a:ext cx="68848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899592" y="6858000"/>
            <a:ext cx="302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481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entesi graffa aperta 1"/>
          <p:cNvSpPr/>
          <p:nvPr/>
        </p:nvSpPr>
        <p:spPr>
          <a:xfrm>
            <a:off x="179512" y="332656"/>
            <a:ext cx="1224136" cy="604867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899592" y="476672"/>
            <a:ext cx="824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 </a:t>
            </a:r>
            <a:r>
              <a:rPr lang="it-IT" sz="2000" u="sng" dirty="0" smtClean="0">
                <a:latin typeface="Times New Roman" pitchFamily="18" charset="0"/>
                <a:cs typeface="Times New Roman" pitchFamily="18" charset="0"/>
              </a:rPr>
              <a:t>Short </a:t>
            </a:r>
            <a:r>
              <a:rPr lang="it-IT" sz="2000" u="sng" dirty="0" err="1" smtClean="0"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it-IT" sz="2000" u="sng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it-IT" sz="2000" u="sng" dirty="0" err="1" smtClean="0"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it-IT" sz="2000" u="sng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it-IT" sz="2000" u="sng" dirty="0" err="1" smtClean="0"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it-IT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u="sng" dirty="0" err="1" smtClean="0"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it-IT" sz="2000" u="sng" dirty="0" smtClean="0">
                <a:latin typeface="Times New Roman" pitchFamily="18" charset="0"/>
                <a:cs typeface="Times New Roman" pitchFamily="18" charset="0"/>
              </a:rPr>
              <a:t> on an electron in bulk </a:t>
            </a:r>
            <a:r>
              <a:rPr lang="it-IT" sz="2000" u="sng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it-IT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99592" y="2092786"/>
            <a:ext cx="824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 </a:t>
            </a:r>
            <a:r>
              <a:rPr lang="it-IT" sz="2000" u="sng" dirty="0" err="1" smtClean="0"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it-IT" sz="2000" u="sng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it-IT" sz="2000" u="sng" dirty="0" err="1" smtClean="0"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it-IT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u="sng" dirty="0" err="1" smtClean="0"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it-IT" sz="2000" u="sng" dirty="0" smtClean="0">
                <a:latin typeface="Times New Roman" pitchFamily="18" charset="0"/>
                <a:cs typeface="Times New Roman" pitchFamily="18" charset="0"/>
              </a:rPr>
              <a:t> on an electron in 0D, 1D, 2D </a:t>
            </a:r>
            <a:r>
              <a:rPr lang="it-IT" sz="2000" u="sng" dirty="0" err="1" smtClean="0">
                <a:latin typeface="Times New Roman" pitchFamily="18" charset="0"/>
                <a:cs typeface="Times New Roman" pitchFamily="18" charset="0"/>
              </a:rPr>
              <a:t>nanostructures</a:t>
            </a:r>
            <a:r>
              <a:rPr lang="it-IT" sz="2000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modification</a:t>
            </a:r>
            <a:r>
              <a:rPr lang="it-IT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it-IT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density</a:t>
            </a:r>
            <a:r>
              <a:rPr lang="it-IT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states</a:t>
            </a:r>
            <a:r>
              <a:rPr lang="it-IT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</a:t>
            </a:r>
            <a:r>
              <a:rPr lang="it-IT" sz="2000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it-IT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99592" y="4109010"/>
            <a:ext cx="824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- </a:t>
            </a:r>
            <a:r>
              <a:rPr lang="it-IT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Quantization</a:t>
            </a:r>
            <a:r>
              <a:rPr lang="it-IT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it-IT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it-IT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flux</a:t>
            </a:r>
            <a:endParaRPr lang="it-IT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99592" y="5445224"/>
            <a:ext cx="8244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- </a:t>
            </a:r>
            <a:r>
              <a:rPr lang="it-IT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Quantum Hall </a:t>
            </a:r>
            <a:r>
              <a:rPr lang="it-IT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endParaRPr lang="it-IT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79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008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895085" y="1995873"/>
            <a:ext cx="71818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916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735332" cy="121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2"/>
          <p:cNvSpPr/>
          <p:nvPr/>
        </p:nvSpPr>
        <p:spPr>
          <a:xfrm>
            <a:off x="6876256" y="116632"/>
            <a:ext cx="1656184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440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-2533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uantum Hall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effect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Experimental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facts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elementary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theory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integer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quantum Hall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effect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88" y="2852936"/>
            <a:ext cx="650035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/>
          <p:nvPr/>
        </p:nvCxnSpPr>
        <p:spPr>
          <a:xfrm flipV="1">
            <a:off x="5940152" y="2509909"/>
            <a:ext cx="864096" cy="150243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824028" y="155679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Low-Dimensional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semiconductor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(ex. 2DEG)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10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08" y="2457450"/>
            <a:ext cx="63150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"/>
            <a:ext cx="3960440" cy="233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Hall bar (http://members.home.nl/skoric/quantum/setup.gif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1870"/>
            <a:ext cx="2808312" cy="17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igura a mano libera 4"/>
          <p:cNvSpPr/>
          <p:nvPr/>
        </p:nvSpPr>
        <p:spPr>
          <a:xfrm>
            <a:off x="7093527" y="1011382"/>
            <a:ext cx="1068162" cy="1052945"/>
          </a:xfrm>
          <a:custGeom>
            <a:avLst/>
            <a:gdLst>
              <a:gd name="connsiteX0" fmla="*/ 526473 w 1068162"/>
              <a:gd name="connsiteY0" fmla="*/ 0 h 1052945"/>
              <a:gd name="connsiteX1" fmla="*/ 1052946 w 1068162"/>
              <a:gd name="connsiteY1" fmla="*/ 401782 h 1052945"/>
              <a:gd name="connsiteX2" fmla="*/ 0 w 1068162"/>
              <a:gd name="connsiteY2" fmla="*/ 1052945 h 105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8162" h="1052945">
                <a:moveTo>
                  <a:pt x="526473" y="0"/>
                </a:moveTo>
                <a:cubicBezTo>
                  <a:pt x="833582" y="113145"/>
                  <a:pt x="1140692" y="226291"/>
                  <a:pt x="1052946" y="401782"/>
                </a:cubicBezTo>
                <a:cubicBezTo>
                  <a:pt x="965201" y="577273"/>
                  <a:pt x="482600" y="815109"/>
                  <a:pt x="0" y="1052945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 5"/>
          <p:cNvSpPr/>
          <p:nvPr/>
        </p:nvSpPr>
        <p:spPr>
          <a:xfrm>
            <a:off x="4891615" y="1011382"/>
            <a:ext cx="1620021" cy="1094509"/>
          </a:xfrm>
          <a:custGeom>
            <a:avLst/>
            <a:gdLst>
              <a:gd name="connsiteX0" fmla="*/ 622494 w 1620021"/>
              <a:gd name="connsiteY0" fmla="*/ 0 h 1094509"/>
              <a:gd name="connsiteX1" fmla="*/ 40603 w 1620021"/>
              <a:gd name="connsiteY1" fmla="*/ 734291 h 1094509"/>
              <a:gd name="connsiteX2" fmla="*/ 1620021 w 1620021"/>
              <a:gd name="connsiteY2" fmla="*/ 1094509 h 109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021" h="1094509">
                <a:moveTo>
                  <a:pt x="622494" y="0"/>
                </a:moveTo>
                <a:cubicBezTo>
                  <a:pt x="248421" y="275936"/>
                  <a:pt x="-125651" y="551873"/>
                  <a:pt x="40603" y="734291"/>
                </a:cubicBezTo>
                <a:cubicBezTo>
                  <a:pt x="206857" y="916709"/>
                  <a:pt x="913439" y="1005609"/>
                  <a:pt x="1620021" y="1094509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654405" y="1907540"/>
            <a:ext cx="58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it-IT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4738255" y="1011382"/>
            <a:ext cx="1028733" cy="322237"/>
          </a:xfrm>
          <a:custGeom>
            <a:avLst/>
            <a:gdLst>
              <a:gd name="connsiteX0" fmla="*/ 1011381 w 1028733"/>
              <a:gd name="connsiteY0" fmla="*/ 83127 h 322237"/>
              <a:gd name="connsiteX1" fmla="*/ 969818 w 1028733"/>
              <a:gd name="connsiteY1" fmla="*/ 166254 h 322237"/>
              <a:gd name="connsiteX2" fmla="*/ 526472 w 1028733"/>
              <a:gd name="connsiteY2" fmla="*/ 318654 h 322237"/>
              <a:gd name="connsiteX3" fmla="*/ 0 w 1028733"/>
              <a:gd name="connsiteY3" fmla="*/ 0 h 32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33" h="322237">
                <a:moveTo>
                  <a:pt x="1011381" y="83127"/>
                </a:moveTo>
                <a:cubicBezTo>
                  <a:pt x="1031008" y="105063"/>
                  <a:pt x="1050636" y="127000"/>
                  <a:pt x="969818" y="166254"/>
                </a:cubicBezTo>
                <a:cubicBezTo>
                  <a:pt x="889000" y="205508"/>
                  <a:pt x="688108" y="346363"/>
                  <a:pt x="526472" y="318654"/>
                </a:cubicBezTo>
                <a:cubicBezTo>
                  <a:pt x="364836" y="290945"/>
                  <a:pt x="182418" y="145472"/>
                  <a:pt x="0" y="0"/>
                </a:cubicBezTo>
              </a:path>
            </a:pathLst>
          </a:custGeom>
          <a:noFill/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 8"/>
          <p:cNvSpPr/>
          <p:nvPr/>
        </p:nvSpPr>
        <p:spPr>
          <a:xfrm>
            <a:off x="4682836" y="314332"/>
            <a:ext cx="1080655" cy="406104"/>
          </a:xfrm>
          <a:custGeom>
            <a:avLst/>
            <a:gdLst>
              <a:gd name="connsiteX0" fmla="*/ 1080655 w 1080655"/>
              <a:gd name="connsiteY0" fmla="*/ 350686 h 406104"/>
              <a:gd name="connsiteX1" fmla="*/ 762000 w 1080655"/>
              <a:gd name="connsiteY1" fmla="*/ 4323 h 406104"/>
              <a:gd name="connsiteX2" fmla="*/ 96982 w 1080655"/>
              <a:gd name="connsiteY2" fmla="*/ 170577 h 406104"/>
              <a:gd name="connsiteX3" fmla="*/ 13855 w 1080655"/>
              <a:gd name="connsiteY3" fmla="*/ 378395 h 406104"/>
              <a:gd name="connsiteX4" fmla="*/ 13855 w 1080655"/>
              <a:gd name="connsiteY4" fmla="*/ 378395 h 406104"/>
              <a:gd name="connsiteX5" fmla="*/ 0 w 1080655"/>
              <a:gd name="connsiteY5" fmla="*/ 406104 h 40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655" h="406104">
                <a:moveTo>
                  <a:pt x="1080655" y="350686"/>
                </a:moveTo>
                <a:cubicBezTo>
                  <a:pt x="1003300" y="192513"/>
                  <a:pt x="925945" y="34341"/>
                  <a:pt x="762000" y="4323"/>
                </a:cubicBezTo>
                <a:cubicBezTo>
                  <a:pt x="598055" y="-25695"/>
                  <a:pt x="221673" y="108232"/>
                  <a:pt x="96982" y="170577"/>
                </a:cubicBezTo>
                <a:cubicBezTo>
                  <a:pt x="-27709" y="232922"/>
                  <a:pt x="13855" y="378395"/>
                  <a:pt x="13855" y="378395"/>
                </a:cubicBezTo>
                <a:lnTo>
                  <a:pt x="13855" y="378395"/>
                </a:lnTo>
                <a:lnTo>
                  <a:pt x="0" y="406104"/>
                </a:lnTo>
              </a:path>
            </a:pathLst>
          </a:custGeom>
          <a:noFill/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283968" y="604083"/>
            <a:ext cx="96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baseline="-250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it-IT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=R</a:t>
            </a:r>
            <a:r>
              <a:rPr lang="it-IT" baseline="-25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it-IT" baseline="-250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6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8402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www.phys.unsw.edu.au/%7Earh/background/Semiconductor_Devices/IQH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7" y="2204864"/>
            <a:ext cx="5268468" cy="35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55576" y="980728"/>
            <a:ext cx="4855719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868144" y="328498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=h/e</a:t>
            </a:r>
            <a:r>
              <a:rPr lang="it-IT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Klitzing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constant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(quantum of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resistance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22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79"/>
            <a:ext cx="9135625" cy="285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11560" y="1988840"/>
            <a:ext cx="216024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sellaDiTesto 2"/>
              <p:cNvSpPr txBox="1"/>
              <p:nvPr/>
            </p:nvSpPr>
            <p:spPr>
              <a:xfrm>
                <a:off x="2987824" y="2160369"/>
                <a:ext cx="2870786" cy="665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𝐼</m:t>
                          </m:r>
                        </m:den>
                      </m:f>
                      <m:r>
                        <a:rPr lang="it-IT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𝑏𝐵𝑣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𝑏𝑒𝑣</m:t>
                          </m:r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160369"/>
                <a:ext cx="2870786" cy="6650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7" t="19868" r="41151" b="49922"/>
          <a:stretch/>
        </p:blipFill>
        <p:spPr bwMode="auto">
          <a:xfrm>
            <a:off x="467544" y="3645024"/>
            <a:ext cx="1593273" cy="74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/>
              <p:cNvSpPr txBox="1"/>
              <p:nvPr/>
            </p:nvSpPr>
            <p:spPr>
              <a:xfrm>
                <a:off x="467544" y="4889353"/>
                <a:ext cx="1745221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𝐵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h𝑛</m:t>
                              </m:r>
                            </m:e>
                            <m:sub>
                              <m:r>
                                <a:rPr lang="it-IT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𝑒𝑛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889353"/>
                <a:ext cx="1745221" cy="6164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arentesi graffa aperta 3"/>
          <p:cNvSpPr/>
          <p:nvPr/>
        </p:nvSpPr>
        <p:spPr>
          <a:xfrm>
            <a:off x="179512" y="2030558"/>
            <a:ext cx="288032" cy="322893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rot="1542802">
            <a:off x="3197559" y="4069133"/>
            <a:ext cx="151216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/>
              <p:cNvSpPr txBox="1"/>
              <p:nvPr/>
            </p:nvSpPr>
            <p:spPr>
              <a:xfrm>
                <a:off x="4758081" y="4437855"/>
                <a:ext cx="128342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h</m:t>
                          </m:r>
                        </m:num>
                        <m:den>
                          <m:sSup>
                            <m:sSup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081" y="4437855"/>
                <a:ext cx="1283428" cy="6182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141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7b.biglobe.ne.jp/%7Ekcy05t/siki/hall/ha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81" y="3571666"/>
            <a:ext cx="4896544" cy="329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0"/>
            <a:ext cx="8817024" cy="342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2699792" y="5589240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2337017" y="5788795"/>
            <a:ext cx="4401" cy="404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4506950" y="4575885"/>
            <a:ext cx="9631" cy="16032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97" b="22359"/>
          <a:stretch/>
        </p:blipFill>
        <p:spPr bwMode="auto">
          <a:xfrm>
            <a:off x="5940152" y="4167895"/>
            <a:ext cx="2588510" cy="241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6872478" y="3472361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endParaRPr lang="it-IT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16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52528" cy="26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www.kurzweilai.net/images/Quantum-Hall-Effec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5" r="47257" b="13480"/>
          <a:stretch/>
        </p:blipFill>
        <p:spPr bwMode="auto">
          <a:xfrm>
            <a:off x="5652120" y="32257"/>
            <a:ext cx="3125469" cy="302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lpa.ens.fr/spip/IMG/jpg/FortementCorrelesEN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32" b="30122"/>
          <a:stretch/>
        </p:blipFill>
        <p:spPr bwMode="auto">
          <a:xfrm>
            <a:off x="395536" y="3573016"/>
            <a:ext cx="5112568" cy="280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5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uniform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on a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crystal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1" y="620688"/>
            <a:ext cx="8858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020272" y="973113"/>
            <a:ext cx="432048" cy="352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299" y="1484784"/>
            <a:ext cx="14382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" y="2637761"/>
            <a:ext cx="9037381" cy="161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2555776" y="4077072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4139952" y="4077072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47" y="4581128"/>
            <a:ext cx="8463417" cy="52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9" y="5373216"/>
            <a:ext cx="88868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ttore 1 8"/>
          <p:cNvCxnSpPr/>
          <p:nvPr/>
        </p:nvCxnSpPr>
        <p:spPr>
          <a:xfrm>
            <a:off x="1115616" y="4941168"/>
            <a:ext cx="19082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66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" y="116632"/>
            <a:ext cx="90487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4" y="3200400"/>
            <a:ext cx="90011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4548095" y="2204864"/>
            <a:ext cx="30482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3851920" y="1526332"/>
            <a:ext cx="7707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4622687" y="6813376"/>
            <a:ext cx="39097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539552" y="3501008"/>
            <a:ext cx="4680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251520" y="4221088"/>
            <a:ext cx="13681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51520" y="4869160"/>
            <a:ext cx="32403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353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66271" b="22877"/>
          <a:stretch/>
        </p:blipFill>
        <p:spPr bwMode="auto">
          <a:xfrm>
            <a:off x="3983" y="491788"/>
            <a:ext cx="2105890" cy="4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2 3"/>
          <p:cNvCxnSpPr>
            <a:stCxn id="2" idx="3"/>
          </p:cNvCxnSpPr>
          <p:nvPr/>
        </p:nvCxnSpPr>
        <p:spPr>
          <a:xfrm flipV="1">
            <a:off x="2109873" y="692694"/>
            <a:ext cx="589919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2771800" y="260648"/>
            <a:ext cx="63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 </a:t>
            </a:r>
            <a:r>
              <a:rPr lang="it-IT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electrons</a:t>
            </a:r>
            <a:r>
              <a:rPr lang="it-IT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 y and z. </a:t>
            </a:r>
            <a:r>
              <a:rPr lang="it-IT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Confined</a:t>
            </a:r>
            <a:r>
              <a:rPr lang="it-IT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electrons</a:t>
            </a:r>
            <a:r>
              <a:rPr lang="it-IT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x (by </a:t>
            </a:r>
            <a:r>
              <a:rPr lang="it-IT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harmonic</a:t>
            </a:r>
            <a:r>
              <a:rPr lang="it-IT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potential</a:t>
            </a:r>
            <a:r>
              <a:rPr lang="it-IT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it-IT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7" t="50000" r="16700" b="17424"/>
          <a:stretch/>
        </p:blipFill>
        <p:spPr bwMode="auto">
          <a:xfrm>
            <a:off x="1691680" y="1772816"/>
            <a:ext cx="5805056" cy="119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ccia in giù 6"/>
          <p:cNvSpPr/>
          <p:nvPr/>
        </p:nvSpPr>
        <p:spPr>
          <a:xfrm>
            <a:off x="4139952" y="3068960"/>
            <a:ext cx="4542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4" y="3852639"/>
            <a:ext cx="88487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ttore 1 8"/>
          <p:cNvCxnSpPr/>
          <p:nvPr/>
        </p:nvCxnSpPr>
        <p:spPr>
          <a:xfrm>
            <a:off x="3599892" y="4284687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1907704" y="3780631"/>
            <a:ext cx="496855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043608" y="370862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Landau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52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297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3563888" y="1196752"/>
            <a:ext cx="180020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02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3" y="188640"/>
            <a:ext cx="88487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3569861" y="620688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1877673" y="116632"/>
            <a:ext cx="496855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013577" y="4462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Landau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3753297" y="2156933"/>
            <a:ext cx="432048" cy="567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204136" y="2276872"/>
            <a:ext cx="3810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Key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consequence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Changing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electrons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density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states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43" y="3039603"/>
            <a:ext cx="5484668" cy="378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02017" y="4263479"/>
            <a:ext cx="147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n</a:t>
            </a:r>
            <a:r>
              <a:rPr lang="it-IT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it-IT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59037" y="34290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Landau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1124744"/>
            <a:ext cx="147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n</a:t>
            </a:r>
            <a:r>
              <a:rPr lang="it-IT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it-IT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853105" y="2492896"/>
            <a:ext cx="3563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electrons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density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states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restriction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by 2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dimensions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8849" y="2996952"/>
            <a:ext cx="2220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it-IT" sz="36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n</a:t>
            </a:r>
            <a:r>
              <a:rPr lang="it-IT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0D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os-n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" t="52991" r="73912" b="8621"/>
          <a:stretch/>
        </p:blipFill>
        <p:spPr bwMode="auto">
          <a:xfrm>
            <a:off x="2123728" y="751823"/>
            <a:ext cx="1717073" cy="166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os-n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8" t="54628" r="26502" b="9438"/>
          <a:stretch/>
        </p:blipFill>
        <p:spPr bwMode="auto">
          <a:xfrm>
            <a:off x="4272849" y="930399"/>
            <a:ext cx="1656184" cy="15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2 8"/>
          <p:cNvCxnSpPr/>
          <p:nvPr/>
        </p:nvCxnSpPr>
        <p:spPr>
          <a:xfrm>
            <a:off x="3857747" y="1700808"/>
            <a:ext cx="86409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dos-n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9" t="54628" r="2332" b="9438"/>
          <a:stretch/>
        </p:blipFill>
        <p:spPr bwMode="auto">
          <a:xfrm>
            <a:off x="4067944" y="4431888"/>
            <a:ext cx="2664296" cy="240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dimensional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fields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dos-n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9" t="54628" r="51423" b="9438"/>
          <a:stretch/>
        </p:blipFill>
        <p:spPr bwMode="auto">
          <a:xfrm>
            <a:off x="431107" y="4036092"/>
            <a:ext cx="2448121" cy="240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1198989" y="4431888"/>
            <a:ext cx="708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2D</a:t>
            </a:r>
            <a:endParaRPr lang="it-IT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2708844" y="5055478"/>
            <a:ext cx="1863156" cy="58083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929033" y="5237727"/>
            <a:ext cx="708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it-IT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it-IT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107504" y="2852936"/>
            <a:ext cx="52205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88849" y="2852936"/>
            <a:ext cx="35842" cy="3921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endCxn id="12" idx="0"/>
          </p:cNvCxnSpPr>
          <p:nvPr/>
        </p:nvCxnSpPr>
        <p:spPr>
          <a:xfrm>
            <a:off x="5328084" y="2852936"/>
            <a:ext cx="5916" cy="15666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88849" y="6774873"/>
            <a:ext cx="68799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flipV="1">
            <a:off x="6968836" y="4461164"/>
            <a:ext cx="0" cy="23137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5330819" y="4431888"/>
            <a:ext cx="1624163" cy="154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94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Density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states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of a 2D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in a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Towards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the quantum Hall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6126088" cy="484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4238"/>
            <a:ext cx="3456384" cy="65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616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306</Words>
  <Application>Microsoft Office PowerPoint</Application>
  <PresentationFormat>Presentazione su schermo (4:3)</PresentationFormat>
  <Paragraphs>39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Ruffino</dc:creator>
  <cp:lastModifiedBy>Ruffino</cp:lastModifiedBy>
  <cp:revision>79</cp:revision>
  <dcterms:created xsi:type="dcterms:W3CDTF">2012-11-09T15:04:57Z</dcterms:created>
  <dcterms:modified xsi:type="dcterms:W3CDTF">2013-01-18T12:02:29Z</dcterms:modified>
</cp:coreProperties>
</file>